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59" r:id="rId4"/>
    <p:sldId id="260" r:id="rId5"/>
    <p:sldId id="262" r:id="rId6"/>
    <p:sldId id="261" r:id="rId7"/>
    <p:sldId id="263" r:id="rId8"/>
    <p:sldId id="265" r:id="rId9"/>
    <p:sldId id="268" r:id="rId10"/>
    <p:sldId id="269" r:id="rId11"/>
    <p:sldId id="264" r:id="rId12"/>
    <p:sldId id="277" r:id="rId13"/>
    <p:sldId id="266" r:id="rId14"/>
    <p:sldId id="267" r:id="rId15"/>
    <p:sldId id="270" r:id="rId16"/>
    <p:sldId id="271" r:id="rId17"/>
    <p:sldId id="278" r:id="rId18"/>
    <p:sldId id="272" r:id="rId19"/>
    <p:sldId id="273" r:id="rId20"/>
    <p:sldId id="276" r:id="rId21"/>
    <p:sldId id="27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5"/>
  </p:normalViewPr>
  <p:slideViewPr>
    <p:cSldViewPr snapToGrid="0" snapToObjects="1">
      <p:cViewPr varScale="1">
        <p:scale>
          <a:sx n="107" d="100"/>
          <a:sy n="10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EEFB0F-FC82-F341-8F73-F9813FD8CB1C}" type="datetimeFigureOut">
              <a:rPr lang="en-US" smtClean="0"/>
              <a:t>11/4/18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8594E6-DDB0-6145-B532-120E07FB5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636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</a:t>
            </a:r>
            <a:r>
              <a:rPr lang="en-US" baseline="0" dirty="0" smtClean="0"/>
              <a:t> multiple actions are available, </a:t>
            </a:r>
            <a:r>
              <a:rPr lang="en-US" dirty="0" smtClean="0"/>
              <a:t>Utilitarianism obligates the individual to take</a:t>
            </a:r>
            <a:r>
              <a:rPr lang="en-US" baseline="0" dirty="0" smtClean="0"/>
              <a:t> the action that maximizes net aggregate happiness.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594E6-DDB0-6145-B532-120E07FB5D0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59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594E6-DDB0-6145-B532-120E07FB5D0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10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7BCF0-81A2-F14F-9732-11E21E99EC3D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DAB7-49DF-1B4B-933D-BFC403DD2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403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7BCF0-81A2-F14F-9732-11E21E99EC3D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DAB7-49DF-1B4B-933D-BFC403DD2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11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7BCF0-81A2-F14F-9732-11E21E99EC3D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DAB7-49DF-1B4B-933D-BFC403DD2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739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7BCF0-81A2-F14F-9732-11E21E99EC3D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DAB7-49DF-1B4B-933D-BFC403DD2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46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7BCF0-81A2-F14F-9732-11E21E99EC3D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DAB7-49DF-1B4B-933D-BFC403DD2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774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7BCF0-81A2-F14F-9732-11E21E99EC3D}" type="datetimeFigureOut">
              <a:rPr lang="en-US" smtClean="0"/>
              <a:t>11/4/18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DAB7-49DF-1B4B-933D-BFC403DD2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4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7BCF0-81A2-F14F-9732-11E21E99EC3D}" type="datetimeFigureOut">
              <a:rPr lang="en-US" smtClean="0"/>
              <a:t>11/4/18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DAB7-49DF-1B4B-933D-BFC403DD2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18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7BCF0-81A2-F14F-9732-11E21E99EC3D}" type="datetimeFigureOut">
              <a:rPr lang="en-US" smtClean="0"/>
              <a:t>11/4/18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DAB7-49DF-1B4B-933D-BFC403DD2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87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7BCF0-81A2-F14F-9732-11E21E99EC3D}" type="datetimeFigureOut">
              <a:rPr lang="en-US" smtClean="0"/>
              <a:t>11/4/18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DAB7-49DF-1B4B-933D-BFC403DD2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60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7BCF0-81A2-F14F-9732-11E21E99EC3D}" type="datetimeFigureOut">
              <a:rPr lang="en-US" smtClean="0"/>
              <a:t>11/4/18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DAB7-49DF-1B4B-933D-BFC403DD2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154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7BCF0-81A2-F14F-9732-11E21E99EC3D}" type="datetimeFigureOut">
              <a:rPr lang="en-US" smtClean="0"/>
              <a:t>11/4/18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DAB7-49DF-1B4B-933D-BFC403DD2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14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7BCF0-81A2-F14F-9732-11E21E99EC3D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E9DAB7-49DF-1B4B-933D-BFC403DD2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6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0.m4a"/><Relationship Id="rId2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1.m4a"/><Relationship Id="rId2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2.m4a"/><Relationship Id="rId2" Type="http://schemas.openxmlformats.org/officeDocument/2006/relationships/audio" Target="../media/media12.m4a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3.m4a"/><Relationship Id="rId2" Type="http://schemas.openxmlformats.org/officeDocument/2006/relationships/audio" Target="../media/media13.m4a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4.m4a"/><Relationship Id="rId2" Type="http://schemas.openxmlformats.org/officeDocument/2006/relationships/audio" Target="../media/media14.m4a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5.m4a"/><Relationship Id="rId2" Type="http://schemas.openxmlformats.org/officeDocument/2006/relationships/audio" Target="../media/media15.m4a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6.m4a"/><Relationship Id="rId2" Type="http://schemas.openxmlformats.org/officeDocument/2006/relationships/audio" Target="../media/media16.m4a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7.m4a"/><Relationship Id="rId2" Type="http://schemas.openxmlformats.org/officeDocument/2006/relationships/audio" Target="../media/media17.m4a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8.m4a"/><Relationship Id="rId2" Type="http://schemas.openxmlformats.org/officeDocument/2006/relationships/audio" Target="../media/media18.m4a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9.m4a"/><Relationship Id="rId2" Type="http://schemas.openxmlformats.org/officeDocument/2006/relationships/audio" Target="../media/media19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20.m4a"/><Relationship Id="rId2" Type="http://schemas.openxmlformats.org/officeDocument/2006/relationships/audio" Target="../media/media20.m4a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21.m4a"/><Relationship Id="rId2" Type="http://schemas.openxmlformats.org/officeDocument/2006/relationships/audio" Target="../media/media21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1.pn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570733"/>
          </a:xfrm>
        </p:spPr>
        <p:txBody>
          <a:bodyPr>
            <a:normAutofit/>
          </a:bodyPr>
          <a:lstStyle/>
          <a:p>
            <a:r>
              <a:rPr lang="en-US" dirty="0" smtClean="0"/>
              <a:t>Ethical Theories</a:t>
            </a:r>
            <a:endParaRPr lang="en-US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29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23"/>
    </mc:Choice>
    <mc:Fallback xmlns="">
      <p:transition spd="slow" advTm="58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6422" y="0"/>
            <a:ext cx="9144000" cy="1570733"/>
          </a:xfrm>
        </p:spPr>
        <p:txBody>
          <a:bodyPr>
            <a:normAutofit/>
          </a:bodyPr>
          <a:lstStyle/>
          <a:p>
            <a:r>
              <a:rPr lang="en-US" smtClean="0"/>
              <a:t>Utilitarianism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77825" y="1871746"/>
            <a:ext cx="103611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maximize net aggregate happiness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7825" y="4772748"/>
            <a:ext cx="103611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u="sng" dirty="0">
                <a:latin typeface="+mj-lt"/>
              </a:rPr>
              <a:t>n</a:t>
            </a:r>
            <a:r>
              <a:rPr lang="en-US" sz="4400" u="sng" dirty="0" smtClean="0">
                <a:latin typeface="+mj-lt"/>
              </a:rPr>
              <a:t>et</a:t>
            </a:r>
            <a:r>
              <a:rPr lang="en-US" sz="4400" dirty="0" smtClean="0">
                <a:latin typeface="+mj-lt"/>
              </a:rPr>
              <a:t> means good minus bad</a:t>
            </a:r>
            <a:endParaRPr lang="en-US" sz="44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6156" y="3187929"/>
            <a:ext cx="109045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u="sng" smtClean="0">
                <a:latin typeface="+mj-lt"/>
              </a:rPr>
              <a:t>happiness</a:t>
            </a:r>
            <a:r>
              <a:rPr lang="en-US" sz="4400" smtClean="0">
                <a:latin typeface="+mj-lt"/>
              </a:rPr>
              <a:t> is </a:t>
            </a:r>
            <a:r>
              <a:rPr lang="en-US" sz="4400" dirty="0" smtClean="0">
                <a:latin typeface="+mj-lt"/>
              </a:rPr>
              <a:t>pleasure and the absence of pain</a:t>
            </a:r>
            <a:endParaRPr lang="en-US" sz="4400" dirty="0">
              <a:latin typeface="+mj-lt"/>
            </a:endParaRP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65"/>
    </mc:Choice>
    <mc:Fallback xmlns="">
      <p:transition spd="slow" advTm="40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6422" y="0"/>
            <a:ext cx="9144000" cy="1570733"/>
          </a:xfrm>
        </p:spPr>
        <p:txBody>
          <a:bodyPr>
            <a:normAutofit/>
          </a:bodyPr>
          <a:lstStyle/>
          <a:p>
            <a:r>
              <a:rPr lang="en-US" smtClean="0"/>
              <a:t>Utilitarianism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77825" y="1871746"/>
            <a:ext cx="103611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maximize net aggregate happiness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7825" y="4772748"/>
            <a:ext cx="103611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u="sng" dirty="0">
                <a:latin typeface="+mj-lt"/>
              </a:rPr>
              <a:t>n</a:t>
            </a:r>
            <a:r>
              <a:rPr lang="en-US" sz="4400" u="sng" dirty="0" smtClean="0">
                <a:latin typeface="+mj-lt"/>
              </a:rPr>
              <a:t>et</a:t>
            </a:r>
            <a:r>
              <a:rPr lang="en-US" sz="4400" dirty="0" smtClean="0">
                <a:latin typeface="+mj-lt"/>
              </a:rPr>
              <a:t> means good minus bad</a:t>
            </a:r>
            <a:endParaRPr lang="en-US" sz="44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7825" y="5542189"/>
            <a:ext cx="103611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u="sng" dirty="0" smtClean="0">
                <a:latin typeface="+mj-lt"/>
              </a:rPr>
              <a:t>aggregate</a:t>
            </a:r>
            <a:r>
              <a:rPr lang="en-US" sz="4400" dirty="0" smtClean="0">
                <a:latin typeface="+mj-lt"/>
              </a:rPr>
              <a:t> means sum for all individuals</a:t>
            </a:r>
            <a:endParaRPr lang="en-US" sz="44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6156" y="3187929"/>
            <a:ext cx="109045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u="sng" smtClean="0">
                <a:latin typeface="+mj-lt"/>
              </a:rPr>
              <a:t>happiness</a:t>
            </a:r>
            <a:r>
              <a:rPr lang="en-US" sz="4400" smtClean="0">
                <a:latin typeface="+mj-lt"/>
              </a:rPr>
              <a:t> is </a:t>
            </a:r>
            <a:r>
              <a:rPr lang="en-US" sz="4400" dirty="0" smtClean="0">
                <a:latin typeface="+mj-lt"/>
              </a:rPr>
              <a:t>pleasure and the absence of pain</a:t>
            </a:r>
            <a:endParaRPr lang="en-US" sz="4400" dirty="0">
              <a:latin typeface="+mj-lt"/>
            </a:endParaRP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2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60"/>
    </mc:Choice>
    <mc:Fallback xmlns="">
      <p:transition spd="slow" advTm="6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6422" y="0"/>
            <a:ext cx="9144000" cy="1570733"/>
          </a:xfrm>
        </p:spPr>
        <p:txBody>
          <a:bodyPr>
            <a:normAutofit/>
          </a:bodyPr>
          <a:lstStyle/>
          <a:p>
            <a:r>
              <a:rPr lang="en-US" smtClean="0"/>
              <a:t>Utilitarianism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7922" y="1570733"/>
            <a:ext cx="1199407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+mj-lt"/>
              </a:rPr>
              <a:t>Example</a:t>
            </a:r>
            <a:r>
              <a:rPr lang="en-US" sz="4400" dirty="0" smtClean="0">
                <a:latin typeface="+mj-lt"/>
              </a:rPr>
              <a:t>:  A surgeon has five dying patients who are each in urgent need of a different organ.  A homeless man walks into the hospital with all the organs necessary to save all five patients.</a:t>
            </a:r>
            <a:endParaRPr lang="en-US" sz="44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383" y="4544142"/>
            <a:ext cx="1199407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+mj-lt"/>
              </a:rPr>
              <a:t>Utilitarian answer</a:t>
            </a:r>
            <a:r>
              <a:rPr lang="en-US" sz="4400" dirty="0" smtClean="0">
                <a:latin typeface="+mj-lt"/>
              </a:rPr>
              <a:t>: Kill the homeless man to save the five.  It is four lives better than letting the five die and letting the homeless man live.</a:t>
            </a:r>
            <a:endParaRPr lang="en-US" sz="4400" dirty="0">
              <a:latin typeface="+mj-lt"/>
            </a:endParaRP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31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231"/>
    </mc:Choice>
    <mc:Fallback xmlns="">
      <p:transition spd="slow" advTm="35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71876" y="1873699"/>
            <a:ext cx="58755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latin typeface="+mj-lt"/>
              </a:rPr>
              <a:t>2. </a:t>
            </a:r>
            <a:r>
              <a:rPr lang="en-US" sz="5400" dirty="0" smtClean="0">
                <a:latin typeface="+mj-lt"/>
              </a:rPr>
              <a:t>Deontology </a:t>
            </a:r>
            <a:r>
              <a:rPr lang="en-US" sz="5400" dirty="0">
                <a:latin typeface="+mj-lt"/>
              </a:rPr>
              <a:t>(Kant</a:t>
            </a:r>
            <a:r>
              <a:rPr lang="en-US" sz="5400" dirty="0" smtClean="0">
                <a:latin typeface="+mj-lt"/>
              </a:rPr>
              <a:t>)</a:t>
            </a: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7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83"/>
    </mc:Choice>
    <mc:Fallback xmlns="">
      <p:transition spd="slow" advTm="47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59948" y="175527"/>
            <a:ext cx="10318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+mj-lt"/>
              </a:rPr>
              <a:t>Kant</a:t>
            </a:r>
            <a:r>
              <a:rPr lang="en-US" sz="5400" dirty="0">
                <a:latin typeface="+mj-lt"/>
              </a:rPr>
              <a:t> </a:t>
            </a:r>
            <a:r>
              <a:rPr lang="en-US" sz="5400" dirty="0" smtClean="0">
                <a:latin typeface="+mj-lt"/>
              </a:rPr>
              <a:t>has two </a:t>
            </a:r>
            <a:r>
              <a:rPr lang="en-US" sz="5400" u="sng" dirty="0" smtClean="0">
                <a:latin typeface="+mj-lt"/>
              </a:rPr>
              <a:t>categorical imperatives</a:t>
            </a:r>
            <a:endParaRPr lang="en-US" sz="5400" dirty="0" smtClean="0">
              <a:latin typeface="+mj-lt"/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4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33"/>
    </mc:Choice>
    <mc:Fallback xmlns="">
      <p:transition spd="slow" advTm="103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59948" y="175527"/>
            <a:ext cx="10318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+mj-lt"/>
              </a:rPr>
              <a:t>Kant</a:t>
            </a:r>
            <a:r>
              <a:rPr lang="en-US" sz="5400" dirty="0">
                <a:latin typeface="+mj-lt"/>
              </a:rPr>
              <a:t> </a:t>
            </a:r>
            <a:r>
              <a:rPr lang="en-US" sz="5400" dirty="0" smtClean="0">
                <a:latin typeface="+mj-lt"/>
              </a:rPr>
              <a:t>has two </a:t>
            </a:r>
            <a:r>
              <a:rPr lang="en-US" sz="5400" u="sng" dirty="0" smtClean="0">
                <a:latin typeface="+mj-lt"/>
              </a:rPr>
              <a:t>categorical imperatives</a:t>
            </a:r>
            <a:endParaRPr lang="en-US" sz="5400" dirty="0" smtClean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7192" y="1527361"/>
            <a:ext cx="103611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1. Act only on that maxim which you can at the same time will become universal law</a:t>
            </a:r>
            <a:endParaRPr lang="en-US" sz="4400" dirty="0">
              <a:latin typeface="+mj-lt"/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2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00"/>
    </mc:Choice>
    <mc:Fallback xmlns="">
      <p:transition spd="slow" advTm="9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59948" y="175527"/>
            <a:ext cx="10318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+mj-lt"/>
              </a:rPr>
              <a:t>Kant</a:t>
            </a:r>
            <a:r>
              <a:rPr lang="en-US" sz="5400" dirty="0">
                <a:latin typeface="+mj-lt"/>
              </a:rPr>
              <a:t> </a:t>
            </a:r>
            <a:r>
              <a:rPr lang="en-US" sz="5400" dirty="0" smtClean="0">
                <a:latin typeface="+mj-lt"/>
              </a:rPr>
              <a:t>has two </a:t>
            </a:r>
            <a:r>
              <a:rPr lang="en-US" sz="5400" u="sng" dirty="0" smtClean="0">
                <a:latin typeface="+mj-lt"/>
              </a:rPr>
              <a:t>categorical imperatives</a:t>
            </a:r>
            <a:endParaRPr lang="en-US" sz="5400" dirty="0" smtClean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7192" y="1527361"/>
            <a:ext cx="103611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1. Act only on that maxim which you can at the same time will become universal law</a:t>
            </a:r>
            <a:endParaRPr lang="en-US" sz="44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9592" y="3508561"/>
            <a:ext cx="1036119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2</a:t>
            </a:r>
            <a:r>
              <a:rPr lang="en-US" sz="4400" dirty="0" smtClean="0">
                <a:latin typeface="+mj-lt"/>
              </a:rPr>
              <a:t>. Always treat humanity, whether yourself or others, as an end and never as a mere means</a:t>
            </a:r>
            <a:endParaRPr lang="en-US" sz="4400" dirty="0">
              <a:latin typeface="+mj-lt"/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55"/>
    </mc:Choice>
    <mc:Fallback xmlns="">
      <p:transition spd="slow" advTm="83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6422" y="0"/>
            <a:ext cx="9144000" cy="1085849"/>
          </a:xfrm>
        </p:spPr>
        <p:txBody>
          <a:bodyPr>
            <a:normAutofit/>
          </a:bodyPr>
          <a:lstStyle/>
          <a:p>
            <a:r>
              <a:rPr lang="en-US" smtClean="0"/>
              <a:t>Kant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7922" y="1085849"/>
            <a:ext cx="1199407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+mj-lt"/>
              </a:rPr>
              <a:t>Example</a:t>
            </a:r>
            <a:r>
              <a:rPr lang="en-US" sz="4400" dirty="0" smtClean="0">
                <a:latin typeface="+mj-lt"/>
              </a:rPr>
              <a:t>:  A surgeon has five dying patients who are each in urgent need of a different organ.  A homeless man walks into the hospital with all the organs necessary to save all five patients.</a:t>
            </a:r>
            <a:endParaRPr lang="en-US" sz="44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7922" y="3910636"/>
            <a:ext cx="1199407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+mj-lt"/>
              </a:rPr>
              <a:t>Kantian answer</a:t>
            </a:r>
            <a:r>
              <a:rPr lang="en-US" sz="4400" dirty="0" smtClean="0">
                <a:latin typeface="+mj-lt"/>
              </a:rPr>
              <a:t>: Do not kill the homeless man because it would be treating him as a means for saving others.  Also, it would not be a good universal law that surgeons may kill people for organs.</a:t>
            </a:r>
            <a:endParaRPr lang="en-US" sz="4400" dirty="0">
              <a:latin typeface="+mj-lt"/>
            </a:endParaRP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1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20"/>
    </mc:Choice>
    <mc:Fallback xmlns="">
      <p:transition spd="slow" advTm="25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71801" y="1559374"/>
            <a:ext cx="749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+mj-lt"/>
              </a:rPr>
              <a:t>3. Virtue Ethics (</a:t>
            </a:r>
            <a:r>
              <a:rPr lang="en-US" sz="5400" dirty="0" err="1" smtClean="0">
                <a:latin typeface="+mj-lt"/>
              </a:rPr>
              <a:t>Artistotle</a:t>
            </a:r>
            <a:r>
              <a:rPr lang="en-US" sz="5400" dirty="0" smtClean="0">
                <a:latin typeface="+mj-lt"/>
              </a:rPr>
              <a:t>)</a:t>
            </a: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9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92"/>
    </mc:Choice>
    <mc:Fallback xmlns="">
      <p:transition spd="slow" advTm="32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72152" y="2834728"/>
            <a:ext cx="3882666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5400" dirty="0" smtClean="0">
                <a:latin typeface="+mj-lt"/>
              </a:rPr>
              <a:t>Temperance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5400" dirty="0" smtClean="0">
                <a:latin typeface="+mj-lt"/>
              </a:rPr>
              <a:t>Wisdom</a:t>
            </a:r>
          </a:p>
          <a:p>
            <a:pPr marL="285750" indent="-285750">
              <a:buFont typeface="Arial" charset="0"/>
              <a:buChar char="•"/>
            </a:pPr>
            <a:r>
              <a:rPr lang="en-US" sz="5400" dirty="0" smtClean="0">
                <a:latin typeface="+mj-lt"/>
              </a:rPr>
              <a:t>Justice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5400" dirty="0">
                <a:latin typeface="+mj-lt"/>
              </a:rPr>
              <a:t>C</a:t>
            </a:r>
            <a:r>
              <a:rPr lang="en-US" sz="5400" dirty="0" smtClean="0">
                <a:latin typeface="+mj-lt"/>
              </a:rPr>
              <a:t>ourage</a:t>
            </a:r>
            <a:endParaRPr lang="en-US" sz="54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5763" y="2146040"/>
            <a:ext cx="105425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 smtClean="0">
                <a:latin typeface="+mj-lt"/>
              </a:rPr>
              <a:t>Aristotle’s four cardinal </a:t>
            </a:r>
            <a:r>
              <a:rPr lang="en-US" sz="5400" dirty="0">
                <a:latin typeface="+mj-lt"/>
              </a:rPr>
              <a:t>v</a:t>
            </a:r>
            <a:r>
              <a:rPr lang="en-US" sz="5400" dirty="0" smtClean="0">
                <a:latin typeface="+mj-lt"/>
              </a:rPr>
              <a:t>irtues:</a:t>
            </a:r>
            <a:endParaRPr lang="en-US" sz="5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150" y="185052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Virtue Ethics</a:t>
            </a:r>
            <a:endParaRPr lang="en-US" sz="5400" u="sng" dirty="0" smtClean="0">
              <a:latin typeface="+mj-lt"/>
            </a:endParaRP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6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16"/>
    </mc:Choice>
    <mc:Fallback xmlns="">
      <p:transition spd="slow" advTm="137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570733"/>
          </a:xfrm>
        </p:spPr>
        <p:txBody>
          <a:bodyPr>
            <a:normAutofit/>
          </a:bodyPr>
          <a:lstStyle/>
          <a:p>
            <a:r>
              <a:rPr lang="en-US" dirty="0" smtClean="0"/>
              <a:t>Ethical Theories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76821" y="2693096"/>
            <a:ext cx="100705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5400" dirty="0" smtClean="0">
                <a:latin typeface="+mj-lt"/>
              </a:rPr>
              <a:t> Utilitarianism (Mill and Bentham)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5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47"/>
    </mc:Choice>
    <mc:Fallback xmlns="">
      <p:transition spd="slow" advTm="42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404252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It is possible to have too much or too little </a:t>
            </a:r>
            <a:r>
              <a:rPr lang="en-US" sz="5400" smtClean="0">
                <a:latin typeface="+mj-lt"/>
              </a:rPr>
              <a:t>of each virtue (except justice).</a:t>
            </a:r>
            <a:endParaRPr lang="en-US" sz="5400" u="sng" dirty="0" smtClean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150" y="3842653"/>
            <a:ext cx="12077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The target value of a virtue is </a:t>
            </a:r>
          </a:p>
          <a:p>
            <a:pPr algn="ctr"/>
            <a:r>
              <a:rPr lang="en-US" sz="5400" dirty="0" smtClean="0">
                <a:latin typeface="+mj-lt"/>
              </a:rPr>
              <a:t>the </a:t>
            </a:r>
            <a:r>
              <a:rPr lang="en-US" sz="5400" u="sng" dirty="0" smtClean="0">
                <a:latin typeface="+mj-lt"/>
              </a:rPr>
              <a:t>golden mean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150" y="185052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Virtue Ethics</a:t>
            </a:r>
            <a:endParaRPr lang="en-US" sz="5400" u="sng" dirty="0" smtClean="0">
              <a:latin typeface="+mj-lt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3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47"/>
    </mc:Choice>
    <mc:Fallback xmlns="">
      <p:transition spd="slow" advTm="162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7922" y="1085849"/>
            <a:ext cx="1199407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+mj-lt"/>
              </a:rPr>
              <a:t>Example</a:t>
            </a:r>
            <a:r>
              <a:rPr lang="en-US" sz="4400" dirty="0" smtClean="0">
                <a:latin typeface="+mj-lt"/>
              </a:rPr>
              <a:t>:  A surgeon has five dying patients who are each in urgent need of a different organ.  A homeless man walks into the hospital with all the organs necessary to save all five patients.</a:t>
            </a:r>
            <a:endParaRPr lang="en-US" sz="44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7922" y="3910636"/>
            <a:ext cx="1199407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+mj-lt"/>
              </a:rPr>
              <a:t>Virtue Ethics answer</a:t>
            </a:r>
            <a:r>
              <a:rPr lang="en-US" sz="4400" dirty="0" smtClean="0">
                <a:latin typeface="+mj-lt"/>
              </a:rPr>
              <a:t>: Unclear.</a:t>
            </a:r>
          </a:p>
          <a:p>
            <a:r>
              <a:rPr lang="en-US" sz="4400" dirty="0" smtClean="0">
                <a:latin typeface="+mj-lt"/>
              </a:rPr>
              <a:t>Chopping up the homeless man would exhibit courage, but not chopping up the homeless man would exhibit temperance.</a:t>
            </a:r>
            <a:endParaRPr lang="en-US" sz="44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150" y="185052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Virtue Ethics</a:t>
            </a:r>
            <a:endParaRPr lang="en-US" sz="5400" u="sng" dirty="0" smtClean="0">
              <a:latin typeface="+mj-lt"/>
            </a:endParaRPr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9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71"/>
    </mc:Choice>
    <mc:Fallback xmlns="">
      <p:transition spd="slow" advTm="203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570733"/>
          </a:xfrm>
        </p:spPr>
        <p:txBody>
          <a:bodyPr>
            <a:normAutofit/>
          </a:bodyPr>
          <a:lstStyle/>
          <a:p>
            <a:r>
              <a:rPr lang="en-US" dirty="0" smtClean="0"/>
              <a:t>Ethical Theories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76821" y="2693096"/>
            <a:ext cx="1007051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5400" dirty="0" smtClean="0">
                <a:latin typeface="+mj-lt"/>
              </a:rPr>
              <a:t> Utilitarianism (Mill and Bentham)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5400" dirty="0">
                <a:latin typeface="+mj-lt"/>
              </a:rPr>
              <a:t>Deontology (Kant)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50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2"/>
    </mc:Choice>
    <mc:Fallback xmlns="">
      <p:transition spd="slow" advTm="3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570733"/>
          </a:xfrm>
        </p:spPr>
        <p:txBody>
          <a:bodyPr>
            <a:normAutofit/>
          </a:bodyPr>
          <a:lstStyle/>
          <a:p>
            <a:r>
              <a:rPr lang="en-US" dirty="0" smtClean="0"/>
              <a:t>Ethical Theories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76821" y="2693096"/>
            <a:ext cx="1007051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5400" dirty="0" smtClean="0">
                <a:latin typeface="+mj-lt"/>
              </a:rPr>
              <a:t> Utilitarianism (Mill and Bentham)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5400" dirty="0">
                <a:latin typeface="+mj-lt"/>
              </a:rPr>
              <a:t>Deontology (Kant</a:t>
            </a:r>
            <a:r>
              <a:rPr lang="en-US" sz="5400" dirty="0" smtClean="0">
                <a:latin typeface="+mj-lt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5400" dirty="0">
                <a:latin typeface="+mj-lt"/>
              </a:rPr>
              <a:t>Virtue Ethics (Aristotle)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7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1"/>
    </mc:Choice>
    <mc:Fallback xmlns="">
      <p:transition spd="slow" advTm="49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6422" y="0"/>
            <a:ext cx="9144000" cy="1570733"/>
          </a:xfrm>
        </p:spPr>
        <p:txBody>
          <a:bodyPr>
            <a:normAutofit/>
          </a:bodyPr>
          <a:lstStyle/>
          <a:p>
            <a:r>
              <a:rPr lang="en-US" smtClean="0"/>
              <a:t>Utilitarianism</a:t>
            </a:r>
            <a:endParaRPr lang="en-US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90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48"/>
    </mc:Choice>
    <mc:Fallback xmlns="">
      <p:transition spd="slow" advTm="41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6422" y="0"/>
            <a:ext cx="9144000" cy="1570733"/>
          </a:xfrm>
        </p:spPr>
        <p:txBody>
          <a:bodyPr>
            <a:normAutofit/>
          </a:bodyPr>
          <a:lstStyle/>
          <a:p>
            <a:r>
              <a:rPr lang="en-US" smtClean="0"/>
              <a:t>Utilitarianism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741118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+mj-lt"/>
              </a:rPr>
              <a:t>Utilitarianism = consequentialism + value theory</a:t>
            </a:r>
            <a:endParaRPr lang="en-US" sz="3600" dirty="0">
              <a:latin typeface="+mj-lt"/>
            </a:endParaRPr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9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18"/>
    </mc:Choice>
    <mc:Fallback xmlns="">
      <p:transition spd="slow" advTm="68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6422" y="0"/>
            <a:ext cx="9144000" cy="1570733"/>
          </a:xfrm>
        </p:spPr>
        <p:txBody>
          <a:bodyPr>
            <a:normAutofit/>
          </a:bodyPr>
          <a:lstStyle/>
          <a:p>
            <a:r>
              <a:rPr lang="en-US" smtClean="0"/>
              <a:t>Utilitarianism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741118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+mj-lt"/>
              </a:rPr>
              <a:t>Utilitarianism = consequentialism </a:t>
            </a:r>
            <a:r>
              <a:rPr lang="en-US" sz="3600" dirty="0">
                <a:latin typeface="+mj-lt"/>
              </a:rPr>
              <a:t>+ value theory</a:t>
            </a:r>
          </a:p>
        </p:txBody>
      </p:sp>
      <p:sp>
        <p:nvSpPr>
          <p:cNvPr id="4" name="Rectangle 3"/>
          <p:cNvSpPr/>
          <p:nvPr/>
        </p:nvSpPr>
        <p:spPr>
          <a:xfrm>
            <a:off x="930391" y="2757445"/>
            <a:ext cx="96169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u="sng" dirty="0">
                <a:latin typeface="+mj-lt"/>
              </a:rPr>
              <a:t>c</a:t>
            </a:r>
            <a:r>
              <a:rPr lang="en-US" sz="3600" u="sng" dirty="0" smtClean="0">
                <a:latin typeface="+mj-lt"/>
              </a:rPr>
              <a:t>onsequentialism</a:t>
            </a:r>
            <a:r>
              <a:rPr lang="en-US" sz="3600" dirty="0" smtClean="0">
                <a:latin typeface="+mj-lt"/>
              </a:rPr>
              <a:t> determines what the outcomes of actions will be</a:t>
            </a:r>
            <a:endParaRPr lang="en-US" sz="3600" dirty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13518" y="4572390"/>
            <a:ext cx="9616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u="sng" dirty="0" smtClean="0">
                <a:latin typeface="+mj-lt"/>
              </a:rPr>
              <a:t>value theory</a:t>
            </a:r>
            <a:r>
              <a:rPr lang="en-US" sz="3600" dirty="0" smtClean="0">
                <a:latin typeface="+mj-lt"/>
              </a:rPr>
              <a:t> determines what has value</a:t>
            </a:r>
            <a:endParaRPr lang="en-US" sz="3600" dirty="0">
              <a:latin typeface="+mj-lt"/>
            </a:endParaRPr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30"/>
    </mc:Choice>
    <mc:Fallback xmlns="">
      <p:transition spd="slow" advTm="119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6422" y="0"/>
            <a:ext cx="9144000" cy="1570733"/>
          </a:xfrm>
        </p:spPr>
        <p:txBody>
          <a:bodyPr>
            <a:normAutofit/>
          </a:bodyPr>
          <a:lstStyle/>
          <a:p>
            <a:r>
              <a:rPr lang="en-US" smtClean="0"/>
              <a:t>Utilitarianism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77825" y="1871746"/>
            <a:ext cx="103611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maximize net aggregate happiness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6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58"/>
    </mc:Choice>
    <mc:Fallback xmlns="">
      <p:transition spd="slow" advTm="137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6422" y="0"/>
            <a:ext cx="9144000" cy="1570733"/>
          </a:xfrm>
        </p:spPr>
        <p:txBody>
          <a:bodyPr>
            <a:normAutofit/>
          </a:bodyPr>
          <a:lstStyle/>
          <a:p>
            <a:r>
              <a:rPr lang="en-US" smtClean="0"/>
              <a:t>Utilitarianism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77825" y="1871746"/>
            <a:ext cx="103611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maximize net aggregate happiness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6156" y="3187929"/>
            <a:ext cx="109045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u="sng" smtClean="0">
                <a:latin typeface="+mj-lt"/>
              </a:rPr>
              <a:t>happiness</a:t>
            </a:r>
            <a:r>
              <a:rPr lang="en-US" sz="4400" smtClean="0">
                <a:latin typeface="+mj-lt"/>
              </a:rPr>
              <a:t> is </a:t>
            </a:r>
            <a:r>
              <a:rPr lang="en-US" sz="4400" dirty="0" smtClean="0">
                <a:latin typeface="+mj-lt"/>
              </a:rPr>
              <a:t>pleasure and the absence of pain</a:t>
            </a:r>
            <a:endParaRPr lang="en-US" sz="4400" dirty="0">
              <a:latin typeface="+mj-lt"/>
            </a:endParaRP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4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63"/>
    </mc:Choice>
    <mc:Fallback xmlns="">
      <p:transition spd="slow" advTm="8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488</Words>
  <Application>Microsoft Macintosh PowerPoint</Application>
  <PresentationFormat>Widescreen</PresentationFormat>
  <Paragraphs>62</Paragraphs>
  <Slides>21</Slides>
  <Notes>2</Notes>
  <HiddenSlides>0</HiddenSlides>
  <MMClips>21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Calibri</vt:lpstr>
      <vt:lpstr>Calibri Light</vt:lpstr>
      <vt:lpstr>Arial</vt:lpstr>
      <vt:lpstr>Office Theme</vt:lpstr>
      <vt:lpstr>Ethical Theories</vt:lpstr>
      <vt:lpstr>Ethical Theories</vt:lpstr>
      <vt:lpstr>Ethical Theories</vt:lpstr>
      <vt:lpstr>Ethical Theories</vt:lpstr>
      <vt:lpstr>Utilitarianism</vt:lpstr>
      <vt:lpstr>Utilitarianism</vt:lpstr>
      <vt:lpstr>Utilitarianism</vt:lpstr>
      <vt:lpstr>Utilitarianism</vt:lpstr>
      <vt:lpstr>Utilitarianism</vt:lpstr>
      <vt:lpstr>Utilitarianism</vt:lpstr>
      <vt:lpstr>Utilitarianism</vt:lpstr>
      <vt:lpstr>Utilitarianism</vt:lpstr>
      <vt:lpstr>PowerPoint Presentation</vt:lpstr>
      <vt:lpstr>PowerPoint Presentation</vt:lpstr>
      <vt:lpstr>PowerPoint Presentation</vt:lpstr>
      <vt:lpstr>PowerPoint Presentation</vt:lpstr>
      <vt:lpstr>Kant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Ethical Theories</dc:title>
  <dc:creator>Winkelman, Tanner J. (S&amp;T-Student)</dc:creator>
  <cp:lastModifiedBy>Winkelman, Tanner J. (S&amp;T-Student)</cp:lastModifiedBy>
  <cp:revision>22</cp:revision>
  <dcterms:created xsi:type="dcterms:W3CDTF">2018-10-06T18:27:35Z</dcterms:created>
  <dcterms:modified xsi:type="dcterms:W3CDTF">2018-11-04T14:10:40Z</dcterms:modified>
</cp:coreProperties>
</file>